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66" r:id="rId3"/>
    <p:sldId id="264" r:id="rId4"/>
    <p:sldId id="265" r:id="rId5"/>
    <p:sldId id="267" r:id="rId6"/>
    <p:sldId id="257" r:id="rId7"/>
    <p:sldId id="270" r:id="rId8"/>
    <p:sldId id="258" r:id="rId9"/>
    <p:sldId id="259" r:id="rId10"/>
    <p:sldId id="260" r:id="rId11"/>
    <p:sldId id="268" r:id="rId12"/>
    <p:sldId id="261" r:id="rId13"/>
    <p:sldId id="269" r:id="rId14"/>
    <p:sldId id="263" r:id="rId15"/>
    <p:sldId id="262"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10239665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11012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047768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6856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565081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1/8/2026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711350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59944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78279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92555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1/8/2026</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477244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042B0DB6-F5C7-45FB-8CF3-31B45F9C2DAC}" type="datetimeFigureOut">
              <a:rPr lang="en-US" smtClean="0"/>
              <a:t>1/8/2026</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896011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1/8/2026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053749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Preliminary 2026 real property Reassessment Analysis</a:t>
            </a:r>
            <a:endParaRPr lang="en-US" dirty="0"/>
          </a:p>
        </p:txBody>
      </p:sp>
      <p:sp>
        <p:nvSpPr>
          <p:cNvPr id="3" name="Subtitle 2"/>
          <p:cNvSpPr>
            <a:spLocks noGrp="1"/>
          </p:cNvSpPr>
          <p:nvPr>
            <p:ph type="subTitle" idx="1"/>
          </p:nvPr>
        </p:nvSpPr>
        <p:spPr>
          <a:xfrm>
            <a:off x="2007531" y="4369322"/>
            <a:ext cx="8176938" cy="1239894"/>
          </a:xfrm>
        </p:spPr>
        <p:txBody>
          <a:bodyPr>
            <a:normAutofit/>
          </a:bodyPr>
          <a:lstStyle/>
          <a:p>
            <a:r>
              <a:rPr lang="en-US" sz="3200" dirty="0" smtClean="0"/>
              <a:t>January 13, 2026 Board of Supervisors Meeting</a:t>
            </a:r>
            <a:endParaRPr lang="en-US" sz="3200" dirty="0"/>
          </a:p>
        </p:txBody>
      </p:sp>
    </p:spTree>
    <p:extLst>
      <p:ext uri="{BB962C8B-B14F-4D97-AF65-F5344CB8AC3E}">
        <p14:creationId xmlns:p14="http://schemas.microsoft.com/office/powerpoint/2010/main" val="2809111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156" y="329729"/>
            <a:ext cx="8595687" cy="1163511"/>
          </a:xfrm>
        </p:spPr>
        <p:txBody>
          <a:bodyPr>
            <a:normAutofit fontScale="90000"/>
          </a:bodyPr>
          <a:lstStyle/>
          <a:p>
            <a:r>
              <a:rPr lang="en-US" dirty="0" smtClean="0"/>
              <a:t>Comparison of 2025 &amp; 2026 Adjusted </a:t>
            </a:r>
            <a:r>
              <a:rPr lang="en-US" dirty="0" smtClean="0">
                <a:solidFill>
                  <a:schemeClr val="accent1"/>
                </a:solidFill>
              </a:rPr>
              <a:t>taxable</a:t>
            </a:r>
            <a:r>
              <a:rPr lang="en-US" dirty="0" smtClean="0"/>
              <a:t> real property values and equivalent </a:t>
            </a:r>
            <a:br>
              <a:rPr lang="en-US" dirty="0" smtClean="0"/>
            </a:br>
            <a:r>
              <a:rPr lang="en-US" dirty="0" smtClean="0"/>
              <a:t>100% tax levy</a:t>
            </a:r>
            <a:endParaRPr lang="en-US" dirty="0"/>
          </a:p>
        </p:txBody>
      </p:sp>
      <p:pic>
        <p:nvPicPr>
          <p:cNvPr id="5" name="Content Placeholder 4"/>
          <p:cNvPicPr>
            <a:picLocks noGrp="1" noChangeAspect="1"/>
          </p:cNvPicPr>
          <p:nvPr>
            <p:ph idx="1"/>
          </p:nvPr>
        </p:nvPicPr>
        <p:blipFill>
          <a:blip r:embed="rId2"/>
          <a:stretch>
            <a:fillRect/>
          </a:stretch>
        </p:blipFill>
        <p:spPr>
          <a:xfrm>
            <a:off x="1346592" y="1996580"/>
            <a:ext cx="9498816" cy="1744910"/>
          </a:xfrm>
          <a:prstGeom prst="rect">
            <a:avLst/>
          </a:prstGeom>
        </p:spPr>
      </p:pic>
      <p:pic>
        <p:nvPicPr>
          <p:cNvPr id="7" name="Picture 6"/>
          <p:cNvPicPr>
            <a:picLocks noChangeAspect="1"/>
          </p:cNvPicPr>
          <p:nvPr/>
        </p:nvPicPr>
        <p:blipFill>
          <a:blip r:embed="rId3"/>
          <a:stretch>
            <a:fillRect/>
          </a:stretch>
        </p:blipFill>
        <p:spPr>
          <a:xfrm>
            <a:off x="1365177" y="4083247"/>
            <a:ext cx="9480231" cy="1652631"/>
          </a:xfrm>
          <a:prstGeom prst="rect">
            <a:avLst/>
          </a:prstGeom>
        </p:spPr>
      </p:pic>
      <p:sp>
        <p:nvSpPr>
          <p:cNvPr id="8" name="TextBox 7"/>
          <p:cNvSpPr txBox="1"/>
          <p:nvPr/>
        </p:nvSpPr>
        <p:spPr>
          <a:xfrm>
            <a:off x="1346592" y="5876300"/>
            <a:ext cx="9417473" cy="646331"/>
          </a:xfrm>
          <a:prstGeom prst="rect">
            <a:avLst/>
          </a:prstGeom>
          <a:noFill/>
        </p:spPr>
        <p:txBody>
          <a:bodyPr wrap="square" rtlCol="0">
            <a:spAutoFit/>
          </a:bodyPr>
          <a:lstStyle/>
          <a:p>
            <a:r>
              <a:rPr lang="en-US" dirty="0" smtClean="0"/>
              <a:t>It is important to note that individual property taxes may change by a percentage greater than or less than the overall % change shown.</a:t>
            </a:r>
            <a:endParaRPr lang="en-US" dirty="0"/>
          </a:p>
        </p:txBody>
      </p:sp>
    </p:spTree>
    <p:extLst>
      <p:ext uri="{BB962C8B-B14F-4D97-AF65-F5344CB8AC3E}">
        <p14:creationId xmlns:p14="http://schemas.microsoft.com/office/powerpoint/2010/main" val="30963151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671558"/>
            <a:ext cx="7729728" cy="1188720"/>
          </a:xfrm>
        </p:spPr>
        <p:txBody>
          <a:bodyPr/>
          <a:lstStyle/>
          <a:p>
            <a:r>
              <a:rPr lang="en-US" dirty="0" smtClean="0"/>
              <a:t>2026 Equalization of the tax rate</a:t>
            </a:r>
            <a:endParaRPr lang="en-US" dirty="0"/>
          </a:p>
        </p:txBody>
      </p:sp>
    </p:spTree>
    <p:extLst>
      <p:ext uri="{BB962C8B-B14F-4D97-AF65-F5344CB8AC3E}">
        <p14:creationId xmlns:p14="http://schemas.microsoft.com/office/powerpoint/2010/main" val="749317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952" y="612397"/>
            <a:ext cx="11006356" cy="1317072"/>
          </a:xfrm>
        </p:spPr>
        <p:txBody>
          <a:bodyPr>
            <a:normAutofit fontScale="90000"/>
          </a:bodyPr>
          <a:lstStyle/>
          <a:p>
            <a:r>
              <a:rPr lang="en-US" dirty="0" smtClean="0"/>
              <a:t>Equalizing the 2026 real property tax rate to provide an equivalent amount of tax revenue </a:t>
            </a:r>
            <a:br>
              <a:rPr lang="en-US" dirty="0" smtClean="0"/>
            </a:br>
            <a:r>
              <a:rPr lang="en-US" dirty="0" smtClean="0"/>
              <a:t>as the 2025 tax year</a:t>
            </a:r>
            <a:endParaRPr lang="en-US" dirty="0"/>
          </a:p>
        </p:txBody>
      </p:sp>
      <p:pic>
        <p:nvPicPr>
          <p:cNvPr id="4" name="Content Placeholder 3"/>
          <p:cNvPicPr>
            <a:picLocks noGrp="1" noChangeAspect="1"/>
          </p:cNvPicPr>
          <p:nvPr>
            <p:ph idx="1"/>
          </p:nvPr>
        </p:nvPicPr>
        <p:blipFill>
          <a:blip r:embed="rId2"/>
          <a:stretch>
            <a:fillRect/>
          </a:stretch>
        </p:blipFill>
        <p:spPr>
          <a:xfrm>
            <a:off x="1182353" y="2424417"/>
            <a:ext cx="9941608" cy="2449587"/>
          </a:xfrm>
          <a:prstGeom prst="rect">
            <a:avLst/>
          </a:prstGeom>
        </p:spPr>
      </p:pic>
      <p:sp>
        <p:nvSpPr>
          <p:cNvPr id="5" name="TextBox 4"/>
          <p:cNvSpPr txBox="1"/>
          <p:nvPr/>
        </p:nvSpPr>
        <p:spPr>
          <a:xfrm>
            <a:off x="1182353" y="5285064"/>
            <a:ext cx="9941608" cy="1200329"/>
          </a:xfrm>
          <a:prstGeom prst="rect">
            <a:avLst/>
          </a:prstGeom>
          <a:noFill/>
        </p:spPr>
        <p:txBody>
          <a:bodyPr wrap="square" rtlCol="0">
            <a:spAutoFit/>
          </a:bodyPr>
          <a:lstStyle/>
          <a:p>
            <a:r>
              <a:rPr lang="en-US" sz="2400" dirty="0" smtClean="0"/>
              <a:t>$49.5 Cents /$100 value for tax year 2026 provides an approximate equivalent amount of real property tax revenue as $65 Cents/ $100 in tax year 2025 – a $15.5 Cent differential.</a:t>
            </a:r>
            <a:endParaRPr lang="en-US" sz="2400" dirty="0"/>
          </a:p>
        </p:txBody>
      </p:sp>
    </p:spTree>
    <p:extLst>
      <p:ext uri="{BB962C8B-B14F-4D97-AF65-F5344CB8AC3E}">
        <p14:creationId xmlns:p14="http://schemas.microsoft.com/office/powerpoint/2010/main" val="1298755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7491" y="2621266"/>
            <a:ext cx="8783609" cy="1188720"/>
          </a:xfrm>
        </p:spPr>
        <p:txBody>
          <a:bodyPr/>
          <a:lstStyle/>
          <a:p>
            <a:r>
              <a:rPr lang="en-US" dirty="0" smtClean="0"/>
              <a:t>Results of the last reassessment in 2022</a:t>
            </a:r>
            <a:endParaRPr lang="en-US" dirty="0"/>
          </a:p>
        </p:txBody>
      </p:sp>
    </p:spTree>
    <p:extLst>
      <p:ext uri="{BB962C8B-B14F-4D97-AF65-F5344CB8AC3E}">
        <p14:creationId xmlns:p14="http://schemas.microsoft.com/office/powerpoint/2010/main" val="1532584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696" y="377462"/>
            <a:ext cx="8481605" cy="889276"/>
          </a:xfrm>
        </p:spPr>
        <p:txBody>
          <a:bodyPr/>
          <a:lstStyle/>
          <a:p>
            <a:r>
              <a:rPr lang="en-US" dirty="0" smtClean="0"/>
              <a:t>2022 real property assessment results</a:t>
            </a:r>
            <a:endParaRPr lang="en-US" dirty="0"/>
          </a:p>
        </p:txBody>
      </p:sp>
      <p:sp>
        <p:nvSpPr>
          <p:cNvPr id="3" name="Content Placeholder 2"/>
          <p:cNvSpPr>
            <a:spLocks noGrp="1"/>
          </p:cNvSpPr>
          <p:nvPr>
            <p:ph idx="1"/>
          </p:nvPr>
        </p:nvSpPr>
        <p:spPr>
          <a:xfrm>
            <a:off x="1075189" y="1761688"/>
            <a:ext cx="9890620" cy="4974672"/>
          </a:xfrm>
        </p:spPr>
        <p:txBody>
          <a:bodyPr>
            <a:normAutofit/>
          </a:bodyPr>
          <a:lstStyle/>
          <a:p>
            <a:r>
              <a:rPr lang="en-US" sz="2000" dirty="0" smtClean="0"/>
              <a:t>The 2022 real property assessment resulted in an overall increase in values of 20.5%, an equivalent of $0.14 Cents/$100 value</a:t>
            </a:r>
          </a:p>
          <a:p>
            <a:pPr marL="0" indent="0">
              <a:buNone/>
            </a:pPr>
            <a:endParaRPr lang="en-US" sz="2000" dirty="0" smtClean="0"/>
          </a:p>
          <a:p>
            <a:r>
              <a:rPr lang="en-US" sz="2000" dirty="0" smtClean="0"/>
              <a:t>The 2021 real property tax rate was $0.72 Cents/$100 value. The Equalizing rate to that of 2021 would have been $0.58 Cents/$100 value</a:t>
            </a:r>
          </a:p>
          <a:p>
            <a:pPr marL="0" indent="0">
              <a:buNone/>
            </a:pPr>
            <a:endParaRPr lang="en-US" sz="2000" dirty="0" smtClean="0"/>
          </a:p>
          <a:p>
            <a:r>
              <a:rPr lang="en-US" sz="2000" dirty="0" smtClean="0"/>
              <a:t>The Board adopted a rate of $0.65 Cents/$100 value – a $0.07 Cents/$100 decrease in rate but a 12% effective tax increase with an equivalent increase in revenue of $2,201,260</a:t>
            </a:r>
          </a:p>
          <a:p>
            <a:endParaRPr lang="en-US" sz="2000" dirty="0" smtClean="0"/>
          </a:p>
          <a:p>
            <a:r>
              <a:rPr lang="en-US" sz="2000" dirty="0" smtClean="0"/>
              <a:t>This increase in revenue was proposed to cover debt service costs related to multiple projects that were either approved or were being considered by the Board of Supervisors for implementation in fiscal years 2023-2026</a:t>
            </a:r>
            <a:endParaRPr lang="en-US" sz="2000" dirty="0"/>
          </a:p>
        </p:txBody>
      </p:sp>
    </p:spTree>
    <p:extLst>
      <p:ext uri="{BB962C8B-B14F-4D97-AF65-F5344CB8AC3E}">
        <p14:creationId xmlns:p14="http://schemas.microsoft.com/office/powerpoint/2010/main" val="750435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9685" y="343907"/>
            <a:ext cx="8825218" cy="1057054"/>
          </a:xfrm>
        </p:spPr>
        <p:txBody>
          <a:bodyPr>
            <a:normAutofit/>
          </a:bodyPr>
          <a:lstStyle/>
          <a:p>
            <a:r>
              <a:rPr lang="en-US" sz="2400" dirty="0" smtClean="0"/>
              <a:t>property Tax rate </a:t>
            </a:r>
            <a:br>
              <a:rPr lang="en-US" sz="2400" dirty="0" smtClean="0"/>
            </a:br>
            <a:r>
              <a:rPr lang="en-US" sz="2400" dirty="0" smtClean="0"/>
              <a:t>Notes and considerations</a:t>
            </a:r>
            <a:endParaRPr lang="en-US" sz="2400" dirty="0"/>
          </a:p>
        </p:txBody>
      </p:sp>
      <p:sp>
        <p:nvSpPr>
          <p:cNvPr id="3" name="Content Placeholder 2"/>
          <p:cNvSpPr>
            <a:spLocks noGrp="1"/>
          </p:cNvSpPr>
          <p:nvPr>
            <p:ph idx="1"/>
          </p:nvPr>
        </p:nvSpPr>
        <p:spPr>
          <a:xfrm>
            <a:off x="352339" y="1778466"/>
            <a:ext cx="11341914" cy="4957894"/>
          </a:xfrm>
        </p:spPr>
        <p:txBody>
          <a:bodyPr>
            <a:normAutofit/>
          </a:bodyPr>
          <a:lstStyle/>
          <a:p>
            <a:r>
              <a:rPr lang="en-US" dirty="0" smtClean="0"/>
              <a:t>Property Tax rates are set by Calendar </a:t>
            </a:r>
            <a:r>
              <a:rPr lang="en-US" dirty="0"/>
              <a:t>T</a:t>
            </a:r>
            <a:r>
              <a:rPr lang="en-US" dirty="0" smtClean="0"/>
              <a:t>ax </a:t>
            </a:r>
            <a:r>
              <a:rPr lang="en-US" dirty="0"/>
              <a:t>Y</a:t>
            </a:r>
            <a:r>
              <a:rPr lang="en-US" dirty="0" smtClean="0"/>
              <a:t>ear and the County’s budget is set by Fiscal Year.  The Fiscal Year budget combines ½ of the current tax year’s anticipated revenue with ½ of the next tax year’s </a:t>
            </a:r>
            <a:r>
              <a:rPr lang="en-US" u="sng" dirty="0" smtClean="0"/>
              <a:t>estimated</a:t>
            </a:r>
            <a:r>
              <a:rPr lang="en-US" dirty="0" smtClean="0"/>
              <a:t> tax revenues. </a:t>
            </a:r>
          </a:p>
          <a:p>
            <a:r>
              <a:rPr lang="en-US" dirty="0" smtClean="0"/>
              <a:t>When new property tax revenue (real or personal) is generated from either an increase in values or an increase in rates from one calendar year to the next, a one-time budgetary windfall results in the current fiscal year. </a:t>
            </a:r>
          </a:p>
          <a:p>
            <a:r>
              <a:rPr lang="en-US" dirty="0" smtClean="0"/>
              <a:t>Real property owners who qualify and participate in the Land Use Taxation Program, will see a decrease in their real property tax obligations, should the real property tax rate decrease. In turn, the tax revenue discount associated with these static values will increase.</a:t>
            </a:r>
          </a:p>
          <a:p>
            <a:r>
              <a:rPr lang="en-US" dirty="0" smtClean="0"/>
              <a:t>Real property tax rates apply to the property of Public Service Corporations that remit Public Service Taxes to the SCC, which are passed through to the County - changes in real property rates affect this revenue.</a:t>
            </a:r>
          </a:p>
          <a:p>
            <a:r>
              <a:rPr lang="en-US" dirty="0" smtClean="0"/>
              <a:t>Historically, Boards of Supervisors have chosen to retain some level of increase in real property values/revenue in re-assessment years, in order to provide for anticipated expenditures within the four years between real property assessments; rather than considering these annually.  This is a philosophical consideration for the Board. </a:t>
            </a:r>
            <a:endParaRPr lang="en-US" dirty="0"/>
          </a:p>
          <a:p>
            <a:r>
              <a:rPr lang="en-US" dirty="0" smtClean="0"/>
              <a:t>Changes in tax rates require a public hearing and adopted rates can be lower than those advertised for public hearing but not higher.  VA Code prescribes specific Public Hearing notice requirements in a reassessment year. </a:t>
            </a:r>
          </a:p>
          <a:p>
            <a:pPr marL="0" indent="0">
              <a:buNone/>
            </a:pPr>
            <a:endParaRPr lang="en-US" dirty="0"/>
          </a:p>
        </p:txBody>
      </p:sp>
    </p:spTree>
    <p:extLst>
      <p:ext uri="{BB962C8B-B14F-4D97-AF65-F5344CB8AC3E}">
        <p14:creationId xmlns:p14="http://schemas.microsoft.com/office/powerpoint/2010/main" val="4002354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638002"/>
            <a:ext cx="7729728" cy="1188720"/>
          </a:xfrm>
        </p:spPr>
        <p:txBody>
          <a:bodyPr/>
          <a:lstStyle/>
          <a:p>
            <a:r>
              <a:rPr lang="en-US" dirty="0" smtClean="0"/>
              <a:t>2026 Assessors Hearings results</a:t>
            </a:r>
            <a:endParaRPr lang="en-US" dirty="0"/>
          </a:p>
        </p:txBody>
      </p:sp>
    </p:spTree>
    <p:extLst>
      <p:ext uri="{BB962C8B-B14F-4D97-AF65-F5344CB8AC3E}">
        <p14:creationId xmlns:p14="http://schemas.microsoft.com/office/powerpoint/2010/main" val="21826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5" y="578798"/>
            <a:ext cx="7729728" cy="897664"/>
          </a:xfrm>
        </p:spPr>
        <p:txBody>
          <a:bodyPr/>
          <a:lstStyle/>
          <a:p>
            <a:r>
              <a:rPr lang="en-US" dirty="0" smtClean="0"/>
              <a:t>2026 Assessors Hearings</a:t>
            </a:r>
            <a:endParaRPr lang="en-US" dirty="0"/>
          </a:p>
        </p:txBody>
      </p:sp>
      <p:sp>
        <p:nvSpPr>
          <p:cNvPr id="3" name="Content Placeholder 2"/>
          <p:cNvSpPr>
            <a:spLocks noGrp="1"/>
          </p:cNvSpPr>
          <p:nvPr>
            <p:ph idx="1"/>
          </p:nvPr>
        </p:nvSpPr>
        <p:spPr>
          <a:xfrm>
            <a:off x="1549781" y="1929468"/>
            <a:ext cx="9092436" cy="4328719"/>
          </a:xfrm>
        </p:spPr>
        <p:txBody>
          <a:bodyPr>
            <a:normAutofit fontScale="92500" lnSpcReduction="10000"/>
          </a:bodyPr>
          <a:lstStyle/>
          <a:p>
            <a:r>
              <a:rPr lang="en-US" sz="2800" dirty="0" smtClean="0"/>
              <a:t>610 Owners appealed their 2026 assessments</a:t>
            </a:r>
          </a:p>
          <a:p>
            <a:pPr marL="0" indent="0">
              <a:buNone/>
            </a:pPr>
            <a:endParaRPr lang="en-US" sz="2800" dirty="0" smtClean="0"/>
          </a:p>
          <a:p>
            <a:r>
              <a:rPr lang="en-US" sz="2800" dirty="0" smtClean="0"/>
              <a:t>810 Properties were reviewed</a:t>
            </a:r>
          </a:p>
          <a:p>
            <a:pPr marL="0" indent="0">
              <a:buNone/>
            </a:pPr>
            <a:endParaRPr lang="en-US" sz="2800" dirty="0" smtClean="0"/>
          </a:p>
          <a:p>
            <a:r>
              <a:rPr lang="en-US" sz="2800" dirty="0" smtClean="0"/>
              <a:t>456 of the 810 properties reviewed are owned by County residents (56.3%) - Includes properties with Amherst addresses</a:t>
            </a:r>
          </a:p>
          <a:p>
            <a:pPr marL="0" indent="0">
              <a:buNone/>
            </a:pPr>
            <a:endParaRPr lang="en-US" sz="2800" dirty="0" smtClean="0"/>
          </a:p>
          <a:p>
            <a:r>
              <a:rPr lang="en-US" sz="2800" dirty="0" smtClean="0"/>
              <a:t>354 of the 810 properties reviewed are owned by Non-County residents (43.7%</a:t>
            </a:r>
            <a:r>
              <a:rPr lang="en-US" dirty="0" smtClean="0"/>
              <a:t>)</a:t>
            </a:r>
            <a:endParaRPr lang="en-US" dirty="0"/>
          </a:p>
        </p:txBody>
      </p:sp>
    </p:spTree>
    <p:extLst>
      <p:ext uri="{BB962C8B-B14F-4D97-AF65-F5344CB8AC3E}">
        <p14:creationId xmlns:p14="http://schemas.microsoft.com/office/powerpoint/2010/main" val="343921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5635" y="461353"/>
            <a:ext cx="7729728" cy="897664"/>
          </a:xfrm>
        </p:spPr>
        <p:txBody>
          <a:bodyPr/>
          <a:lstStyle/>
          <a:p>
            <a:r>
              <a:rPr lang="en-US" dirty="0" smtClean="0"/>
              <a:t>2026 Assessors Hearings results</a:t>
            </a:r>
            <a:endParaRPr lang="en-US" dirty="0"/>
          </a:p>
        </p:txBody>
      </p:sp>
      <p:pic>
        <p:nvPicPr>
          <p:cNvPr id="12" name="Content Placeholder 11"/>
          <p:cNvPicPr>
            <a:picLocks noGrp="1" noChangeAspect="1"/>
          </p:cNvPicPr>
          <p:nvPr>
            <p:ph idx="1"/>
          </p:nvPr>
        </p:nvPicPr>
        <p:blipFill>
          <a:blip r:embed="rId2"/>
          <a:stretch>
            <a:fillRect/>
          </a:stretch>
        </p:blipFill>
        <p:spPr>
          <a:xfrm>
            <a:off x="1940666" y="1744910"/>
            <a:ext cx="8159666" cy="4555222"/>
          </a:xfrm>
          <a:prstGeom prst="rect">
            <a:avLst/>
          </a:prstGeom>
        </p:spPr>
      </p:pic>
    </p:spTree>
    <p:extLst>
      <p:ext uri="{BB962C8B-B14F-4D97-AF65-F5344CB8AC3E}">
        <p14:creationId xmlns:p14="http://schemas.microsoft.com/office/powerpoint/2010/main" val="2738718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0669" y="2528987"/>
            <a:ext cx="8590662" cy="1188720"/>
          </a:xfrm>
        </p:spPr>
        <p:txBody>
          <a:bodyPr>
            <a:normAutofit/>
          </a:bodyPr>
          <a:lstStyle/>
          <a:p>
            <a:r>
              <a:rPr lang="en-US" dirty="0" smtClean="0"/>
              <a:t>Comparing 2025 &amp; 2026 real property &amp; Tax Levy of all values</a:t>
            </a:r>
            <a:endParaRPr lang="en-US" dirty="0"/>
          </a:p>
        </p:txBody>
      </p:sp>
    </p:spTree>
    <p:extLst>
      <p:ext uri="{BB962C8B-B14F-4D97-AF65-F5344CB8AC3E}">
        <p14:creationId xmlns:p14="http://schemas.microsoft.com/office/powerpoint/2010/main" val="846677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76795"/>
            <a:ext cx="7729728" cy="1006721"/>
          </a:xfrm>
        </p:spPr>
        <p:txBody>
          <a:bodyPr>
            <a:normAutofit fontScale="90000"/>
          </a:bodyPr>
          <a:lstStyle/>
          <a:p>
            <a:r>
              <a:rPr lang="en-US" dirty="0" smtClean="0"/>
              <a:t>2026 real property Values After Assessors Hearings Compared to 2025</a:t>
            </a:r>
            <a:endParaRPr lang="en-US" dirty="0"/>
          </a:p>
        </p:txBody>
      </p:sp>
      <p:sp>
        <p:nvSpPr>
          <p:cNvPr id="6" name="TextBox 5"/>
          <p:cNvSpPr txBox="1"/>
          <p:nvPr/>
        </p:nvSpPr>
        <p:spPr>
          <a:xfrm>
            <a:off x="916213" y="4165303"/>
            <a:ext cx="10681849" cy="2754600"/>
          </a:xfrm>
          <a:prstGeom prst="rect">
            <a:avLst/>
          </a:prstGeom>
          <a:noFill/>
        </p:spPr>
        <p:txBody>
          <a:bodyPr wrap="square" rtlCol="0">
            <a:spAutoFit/>
          </a:bodyPr>
          <a:lstStyle/>
          <a:p>
            <a:pPr marL="285750" indent="-285750">
              <a:buFont typeface="Arial" panose="020B0604020202020204" pitchFamily="34" charset="0"/>
              <a:buChar char="•"/>
            </a:pPr>
            <a:r>
              <a:rPr lang="en-US" sz="1700" dirty="0" smtClean="0"/>
              <a:t>It is important to note that the values shown here </a:t>
            </a:r>
            <a:r>
              <a:rPr lang="en-US" sz="1700" b="1" dirty="0" smtClean="0"/>
              <a:t>DO NOT </a:t>
            </a:r>
            <a:r>
              <a:rPr lang="en-US" sz="1700" dirty="0" smtClean="0"/>
              <a:t>reflect reduced </a:t>
            </a:r>
            <a:r>
              <a:rPr lang="en-US" sz="1700" b="1" dirty="0" smtClean="0"/>
              <a:t>Land Use Taxation Program </a:t>
            </a:r>
            <a:r>
              <a:rPr lang="en-US" sz="1700" dirty="0" smtClean="0"/>
              <a:t>valuations or Tax relief programs such as </a:t>
            </a:r>
            <a:r>
              <a:rPr lang="en-US" sz="1700" b="1" dirty="0" smtClean="0"/>
              <a:t>Elderly and Disabled Tax Relief</a:t>
            </a:r>
            <a:r>
              <a:rPr lang="en-US" sz="1700" dirty="0"/>
              <a:t> </a:t>
            </a:r>
            <a:r>
              <a:rPr lang="en-US" sz="1700" dirty="0" smtClean="0"/>
              <a:t>and includes values of </a:t>
            </a:r>
            <a:r>
              <a:rPr lang="en-US" sz="1700" b="1" dirty="0" smtClean="0"/>
              <a:t>TAX EXEMPT </a:t>
            </a:r>
            <a:r>
              <a:rPr lang="en-US" sz="1700" dirty="0" smtClean="0"/>
              <a:t>properties including Commissioner of Revenue approved exemptions for </a:t>
            </a:r>
            <a:r>
              <a:rPr lang="en-US" sz="1700" b="1" dirty="0" smtClean="0"/>
              <a:t>veterans killed in action/and or </a:t>
            </a:r>
            <a:r>
              <a:rPr lang="en-US" sz="1700" b="1" dirty="0"/>
              <a:t>s</a:t>
            </a:r>
            <a:r>
              <a:rPr lang="en-US" sz="1700" b="1" dirty="0" smtClean="0"/>
              <a:t>urviving spouses </a:t>
            </a:r>
            <a:r>
              <a:rPr lang="en-US" sz="1700" dirty="0" smtClean="0"/>
              <a:t>or </a:t>
            </a:r>
            <a:r>
              <a:rPr lang="en-US" sz="1700" b="1" dirty="0" smtClean="0"/>
              <a:t>disabled veterans and surviving spouses. </a:t>
            </a:r>
            <a:r>
              <a:rPr lang="en-US" sz="1700" dirty="0" smtClean="0"/>
              <a:t> The 2025 real property values reflect values from the last reassessment in 2022 plus property improvements and new construction from December 31, 2022 through </a:t>
            </a:r>
            <a:r>
              <a:rPr lang="en-US" sz="1700" dirty="0" smtClean="0"/>
              <a:t>November 14</a:t>
            </a:r>
            <a:r>
              <a:rPr lang="en-US" sz="1700" dirty="0" smtClean="0"/>
              <a:t>, 2025.</a:t>
            </a:r>
          </a:p>
          <a:p>
            <a:endParaRPr lang="en-US" sz="1700" dirty="0" smtClean="0"/>
          </a:p>
          <a:p>
            <a:pPr marL="285750" indent="-285750">
              <a:buFont typeface="Arial" panose="020B0604020202020204" pitchFamily="34" charset="0"/>
              <a:buChar char="•"/>
            </a:pPr>
            <a:r>
              <a:rPr lang="en-US" sz="1600" dirty="0"/>
              <a:t>It is important to note that individual property </a:t>
            </a:r>
            <a:r>
              <a:rPr lang="en-US" sz="1600" dirty="0" smtClean="0"/>
              <a:t>values </a:t>
            </a:r>
            <a:r>
              <a:rPr lang="en-US" sz="1600" dirty="0"/>
              <a:t>may </a:t>
            </a:r>
            <a:r>
              <a:rPr lang="en-US" sz="1600" dirty="0" smtClean="0"/>
              <a:t>have changed </a:t>
            </a:r>
            <a:r>
              <a:rPr lang="en-US" sz="1600" dirty="0"/>
              <a:t>by a percentage greater than or less than the overall % change shown.</a:t>
            </a:r>
          </a:p>
          <a:p>
            <a:endParaRPr lang="en-US" dirty="0"/>
          </a:p>
        </p:txBody>
      </p:sp>
      <p:pic>
        <p:nvPicPr>
          <p:cNvPr id="9" name="Content Placeholder 8"/>
          <p:cNvPicPr>
            <a:picLocks noGrp="1" noChangeAspect="1"/>
          </p:cNvPicPr>
          <p:nvPr>
            <p:ph idx="1"/>
          </p:nvPr>
        </p:nvPicPr>
        <p:blipFill>
          <a:blip r:embed="rId2"/>
          <a:stretch>
            <a:fillRect/>
          </a:stretch>
        </p:blipFill>
        <p:spPr>
          <a:xfrm>
            <a:off x="916213" y="1587324"/>
            <a:ext cx="10681849" cy="2456170"/>
          </a:xfrm>
          <a:prstGeom prst="rect">
            <a:avLst/>
          </a:prstGeom>
        </p:spPr>
      </p:pic>
    </p:spTree>
    <p:extLst>
      <p:ext uri="{BB962C8B-B14F-4D97-AF65-F5344CB8AC3E}">
        <p14:creationId xmlns:p14="http://schemas.microsoft.com/office/powerpoint/2010/main" val="3523778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549" y="2638044"/>
            <a:ext cx="8408901" cy="1188720"/>
          </a:xfrm>
        </p:spPr>
        <p:txBody>
          <a:bodyPr>
            <a:normAutofit/>
          </a:bodyPr>
          <a:lstStyle/>
          <a:p>
            <a:r>
              <a:rPr lang="en-US" dirty="0"/>
              <a:t>Comparing 2025 &amp; 2026 </a:t>
            </a:r>
            <a:r>
              <a:rPr lang="en-US" u="sng" dirty="0" smtClean="0">
                <a:solidFill>
                  <a:schemeClr val="accent1"/>
                </a:solidFill>
              </a:rPr>
              <a:t>taxable</a:t>
            </a:r>
            <a:r>
              <a:rPr lang="en-US" dirty="0" smtClean="0"/>
              <a:t> real </a:t>
            </a:r>
            <a:r>
              <a:rPr lang="en-US" dirty="0"/>
              <a:t>property </a:t>
            </a:r>
            <a:r>
              <a:rPr lang="en-US" dirty="0" smtClean="0"/>
              <a:t>values &amp; equivalent Tax </a:t>
            </a:r>
            <a:r>
              <a:rPr lang="en-US" dirty="0"/>
              <a:t>Levy </a:t>
            </a:r>
          </a:p>
        </p:txBody>
      </p:sp>
    </p:spTree>
    <p:extLst>
      <p:ext uri="{BB962C8B-B14F-4D97-AF65-F5344CB8AC3E}">
        <p14:creationId xmlns:p14="http://schemas.microsoft.com/office/powerpoint/2010/main" val="352346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85852"/>
            <a:ext cx="7729728" cy="1006720"/>
          </a:xfrm>
        </p:spPr>
        <p:txBody>
          <a:bodyPr>
            <a:normAutofit fontScale="90000"/>
          </a:bodyPr>
          <a:lstStyle/>
          <a:p>
            <a:r>
              <a:rPr lang="en-US" dirty="0" smtClean="0"/>
              <a:t>2025 </a:t>
            </a:r>
            <a:r>
              <a:rPr lang="en-US" dirty="0" smtClean="0">
                <a:solidFill>
                  <a:schemeClr val="accent1"/>
                </a:solidFill>
              </a:rPr>
              <a:t>Taxable</a:t>
            </a:r>
            <a:r>
              <a:rPr lang="en-US" dirty="0" smtClean="0"/>
              <a:t> real property values &amp; Equivalent 100% Tax Levy</a:t>
            </a:r>
            <a:endParaRPr lang="en-US" dirty="0"/>
          </a:p>
        </p:txBody>
      </p:sp>
      <p:sp>
        <p:nvSpPr>
          <p:cNvPr id="5" name="TextBox 4"/>
          <p:cNvSpPr txBox="1"/>
          <p:nvPr/>
        </p:nvSpPr>
        <p:spPr>
          <a:xfrm>
            <a:off x="679509" y="4853787"/>
            <a:ext cx="11065078" cy="1754326"/>
          </a:xfrm>
          <a:prstGeom prst="rect">
            <a:avLst/>
          </a:prstGeom>
          <a:noFill/>
        </p:spPr>
        <p:txBody>
          <a:bodyPr wrap="square" rtlCol="0">
            <a:spAutoFit/>
          </a:bodyPr>
          <a:lstStyle/>
          <a:p>
            <a:r>
              <a:rPr lang="en-US" dirty="0" smtClean="0"/>
              <a:t>This table shows the *TAXABLE real property values as of 11/14/25 and deductions for the 2025 tax year</a:t>
            </a:r>
            <a:r>
              <a:rPr lang="en-US" b="1" dirty="0" smtClean="0"/>
              <a:t> Land Use Discount and Current Elderly and Disabled Tax Relief discount</a:t>
            </a:r>
            <a:r>
              <a:rPr lang="en-US" dirty="0" smtClean="0"/>
              <a:t> to arrive at the values used to calculate the 2025 </a:t>
            </a:r>
            <a:r>
              <a:rPr lang="en-US" dirty="0"/>
              <a:t>100% </a:t>
            </a:r>
            <a:r>
              <a:rPr lang="en-US" dirty="0" smtClean="0"/>
              <a:t>Equivalent Tax Levy for the 2025 adjusted real property values.  Land Use Taxation Program values per acre are set by the Commissioner of Revenue and remain constant until adjusted.</a:t>
            </a:r>
          </a:p>
          <a:p>
            <a:endParaRPr lang="en-US" dirty="0"/>
          </a:p>
          <a:p>
            <a:r>
              <a:rPr lang="en-US" i="1" dirty="0" smtClean="0"/>
              <a:t>*Taxable values are total </a:t>
            </a:r>
            <a:r>
              <a:rPr lang="en-US" i="1" dirty="0"/>
              <a:t>v</a:t>
            </a:r>
            <a:r>
              <a:rPr lang="en-US" i="1" dirty="0" smtClean="0"/>
              <a:t>alues as reduced for properties qualifying as tax exempt under State and Local statutes.</a:t>
            </a:r>
            <a:endParaRPr lang="en-US" i="1" dirty="0"/>
          </a:p>
        </p:txBody>
      </p:sp>
      <p:pic>
        <p:nvPicPr>
          <p:cNvPr id="7" name="Content Placeholder 6"/>
          <p:cNvPicPr>
            <a:picLocks noGrp="1" noChangeAspect="1"/>
          </p:cNvPicPr>
          <p:nvPr>
            <p:ph idx="1"/>
          </p:nvPr>
        </p:nvPicPr>
        <p:blipFill>
          <a:blip r:embed="rId2"/>
          <a:stretch>
            <a:fillRect/>
          </a:stretch>
        </p:blipFill>
        <p:spPr>
          <a:xfrm>
            <a:off x="1194211" y="1736522"/>
            <a:ext cx="9811747" cy="2955315"/>
          </a:xfrm>
          <a:prstGeom prst="rect">
            <a:avLst/>
          </a:prstGeom>
        </p:spPr>
      </p:pic>
    </p:spTree>
    <p:extLst>
      <p:ext uri="{BB962C8B-B14F-4D97-AF65-F5344CB8AC3E}">
        <p14:creationId xmlns:p14="http://schemas.microsoft.com/office/powerpoint/2010/main" val="1088433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6931" y="318697"/>
            <a:ext cx="7729728" cy="998375"/>
          </a:xfrm>
        </p:spPr>
        <p:txBody>
          <a:bodyPr>
            <a:normAutofit fontScale="90000"/>
          </a:bodyPr>
          <a:lstStyle/>
          <a:p>
            <a:r>
              <a:rPr lang="en-US" dirty="0" smtClean="0"/>
              <a:t>2026 </a:t>
            </a:r>
            <a:r>
              <a:rPr lang="en-US" dirty="0">
                <a:solidFill>
                  <a:schemeClr val="accent1"/>
                </a:solidFill>
              </a:rPr>
              <a:t>Taxable</a:t>
            </a:r>
            <a:r>
              <a:rPr lang="en-US" dirty="0"/>
              <a:t> real property values &amp; Equivalent 100% Tax Levy</a:t>
            </a:r>
          </a:p>
        </p:txBody>
      </p:sp>
      <p:sp>
        <p:nvSpPr>
          <p:cNvPr id="6" name="TextBox 5"/>
          <p:cNvSpPr txBox="1"/>
          <p:nvPr/>
        </p:nvSpPr>
        <p:spPr>
          <a:xfrm>
            <a:off x="629175" y="4792714"/>
            <a:ext cx="10805020" cy="1754326"/>
          </a:xfrm>
          <a:prstGeom prst="rect">
            <a:avLst/>
          </a:prstGeom>
          <a:noFill/>
        </p:spPr>
        <p:txBody>
          <a:bodyPr wrap="square" rtlCol="0">
            <a:spAutoFit/>
          </a:bodyPr>
          <a:lstStyle/>
          <a:p>
            <a:r>
              <a:rPr lang="en-US" dirty="0" smtClean="0"/>
              <a:t>This table shows the *TAXABLE real property values as of 12/31/25 and deductions for the </a:t>
            </a:r>
            <a:r>
              <a:rPr lang="en-US" b="1" dirty="0" smtClean="0"/>
              <a:t>2025 tax year Land Use Discount and Current Elderly and Disabled Tax Relief discount </a:t>
            </a:r>
            <a:r>
              <a:rPr lang="en-US" dirty="0" smtClean="0"/>
              <a:t>to arrive at the values used to calculate the 100% 2026 equivalent Tax Levy for the 2026 adjusted real property values. Land Use Taxation Values per acre are set by the Commissioner of Revenue and remain constant until adjusted.</a:t>
            </a:r>
          </a:p>
          <a:p>
            <a:endParaRPr lang="en-US" dirty="0"/>
          </a:p>
          <a:p>
            <a:r>
              <a:rPr lang="en-US" i="1" dirty="0" smtClean="0"/>
              <a:t>*</a:t>
            </a:r>
            <a:r>
              <a:rPr lang="en-US" i="1" dirty="0"/>
              <a:t>Taxable values are total values as reduced for properties qualifying as tax exempt under State and Local statutes</a:t>
            </a:r>
            <a:r>
              <a:rPr lang="en-US" i="1" dirty="0" smtClean="0"/>
              <a:t>.</a:t>
            </a:r>
            <a:endParaRPr lang="en-US" dirty="0"/>
          </a:p>
        </p:txBody>
      </p:sp>
      <p:pic>
        <p:nvPicPr>
          <p:cNvPr id="8" name="Content Placeholder 7"/>
          <p:cNvPicPr>
            <a:picLocks noGrp="1" noChangeAspect="1"/>
          </p:cNvPicPr>
          <p:nvPr>
            <p:ph idx="1"/>
          </p:nvPr>
        </p:nvPicPr>
        <p:blipFill>
          <a:blip r:embed="rId2"/>
          <a:stretch>
            <a:fillRect/>
          </a:stretch>
        </p:blipFill>
        <p:spPr>
          <a:xfrm>
            <a:off x="1225560" y="1711354"/>
            <a:ext cx="9732469" cy="2877423"/>
          </a:xfrm>
          <a:prstGeom prst="rect">
            <a:avLst/>
          </a:prstGeom>
        </p:spPr>
      </p:pic>
    </p:spTree>
    <p:extLst>
      <p:ext uri="{BB962C8B-B14F-4D97-AF65-F5344CB8AC3E}">
        <p14:creationId xmlns:p14="http://schemas.microsoft.com/office/powerpoint/2010/main" val="2492098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TM10001115[[fn=Parcel]]</Template>
  <TotalTime>1192</TotalTime>
  <Words>921</Words>
  <Application>Microsoft Office PowerPoint</Application>
  <PresentationFormat>Widescreen</PresentationFormat>
  <Paragraphs>47</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Gill Sans MT</vt:lpstr>
      <vt:lpstr>Parcel</vt:lpstr>
      <vt:lpstr>Preliminary 2026 real property Reassessment Analysis</vt:lpstr>
      <vt:lpstr>2026 Assessors Hearings results</vt:lpstr>
      <vt:lpstr>2026 Assessors Hearings</vt:lpstr>
      <vt:lpstr>2026 Assessors Hearings results</vt:lpstr>
      <vt:lpstr>Comparing 2025 &amp; 2026 real property &amp; Tax Levy of all values</vt:lpstr>
      <vt:lpstr>2026 real property Values After Assessors Hearings Compared to 2025</vt:lpstr>
      <vt:lpstr>Comparing 2025 &amp; 2026 taxable real property values &amp; equivalent Tax Levy </vt:lpstr>
      <vt:lpstr>2025 Taxable real property values &amp; Equivalent 100% Tax Levy</vt:lpstr>
      <vt:lpstr>2026 Taxable real property values &amp; Equivalent 100% Tax Levy</vt:lpstr>
      <vt:lpstr>Comparison of 2025 &amp; 2026 Adjusted taxable real property values and equivalent  100% tax levy</vt:lpstr>
      <vt:lpstr>2026 Equalization of the tax rate</vt:lpstr>
      <vt:lpstr>Equalizing the 2026 real property tax rate to provide an equivalent amount of tax revenue  as the 2025 tax year</vt:lpstr>
      <vt:lpstr>Results of the last reassessment in 2022</vt:lpstr>
      <vt:lpstr>2022 real property assessment results</vt:lpstr>
      <vt:lpstr>property Tax rate  Notes and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Preliminary 2026 Reassessment Analysis</dc:title>
  <dc:creator>Candy McGarry</dc:creator>
  <cp:lastModifiedBy>Candy McGarry</cp:lastModifiedBy>
  <cp:revision>151</cp:revision>
  <cp:lastPrinted>2026-01-08T15:40:07Z</cp:lastPrinted>
  <dcterms:created xsi:type="dcterms:W3CDTF">2026-01-02T17:19:32Z</dcterms:created>
  <dcterms:modified xsi:type="dcterms:W3CDTF">2026-01-08T22:48:49Z</dcterms:modified>
</cp:coreProperties>
</file>